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6954D2-A52E-4347-A60F-CD7C6CDFA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3C86DFF-AFFE-42A2-BBB6-B6C4E055E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50ADAE-F490-419E-A4C0-8DB865EFB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DFE55A-A6E6-499E-B144-69F2EAC6E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8CC249-3E92-4724-9E98-B0A156BFF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65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0FE53-ADC5-4F4E-8FA1-0B6122E76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69DE02-DCC8-417E-A6C4-40664C646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AD25F2-6D95-4F56-AB65-C76B203B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61E01B-05D9-45D1-8310-4EF9BB4A5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16CD23-3A79-4ED1-B030-DA47A5C4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3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4A8E041-62A5-486B-9613-92F0A0B02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C26733-8C33-47F5-AC7E-8AD950FA4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B97C3E-1248-4C47-A467-16EC61E1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7BD85B-27A5-4CC7-A938-3312CA07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4C34FF-904D-4106-BB3D-8331EBCC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03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FA8CC-80C6-4221-A215-BDAC128C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194942-6886-4313-8AC8-78B823142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B05371-E9B1-4FC5-9741-76B31050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6FB50C-37D4-4510-94FA-F1EEF6D3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25ED29-A792-4FE6-BDFF-96D2663F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89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065839-7204-4200-82BC-DF508EB1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3A9442-D721-427A-84B3-6DA6751B3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D87240-4899-4482-9B90-93405698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A5ED70-3830-4B1A-9CAC-B65F2292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50631A-C8A3-484A-9120-1087D289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32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371209-1EF7-4E03-B4DB-D048082D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CF2327-356D-4412-8FC2-54C904F99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BD9BE1-9607-4844-A9B1-6E7D374BF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D4E467-4A33-4EAF-A1DB-9CEF4419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250E73-604D-4018-A6E6-1F2B528C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2201F6-E4DE-4155-8C74-3C1CAE4C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0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DFD70-C35E-4A0C-8EC0-531CFA691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6F400D-F5B1-456F-802D-6101C5EA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989487-2F15-43FD-A81A-D15C7AAA1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4C311A7-4935-431C-8920-3A0AEAE01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03052FC-AC98-4362-9C60-75BCC04AD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234C1B-F104-4017-B899-D8DA3126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12BB48-AB2A-4DA6-9986-43F6B51B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A82436-E505-40A3-A448-C80AFE8D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6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5EA44-1C30-4FFF-A455-1C58A1E4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4CAFE44-B5D2-479E-89ED-913331F93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3372AE-D23A-4B45-B6CE-D0FC416B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B633F7-6642-4217-B441-03B7C523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E13FFB-25E5-4115-9709-842CF4ABC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DC1764D-CA48-4D38-8DBB-AAC271EF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8E3EFE-755E-4D6D-8751-B5AECA93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64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0A07F-67BF-4217-A133-E27C6DDE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507434-5BBB-4806-9486-4DACBA904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60AEE9-529D-4F34-B0F5-1919F084E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2F2A49-0805-4867-98C8-F5DFFE10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C7F077-7C7D-4158-A33C-1B5C0648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9F0340-B217-4BE9-BEDA-B9D934B38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83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FD67F-9910-4E1D-86E0-4B36EE383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658B622-BA80-4777-B5E5-8720BBE6F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3863D5-1A14-4814-BA0E-CD68C1EB8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BE1C0B-8E23-4ADD-A846-099BF69A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7A5CBE-3BBC-44D8-A525-E00BD5A8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4B207D-C6AF-49D2-AC0F-CBC4E54F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38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9EC4FB-2A74-42E3-A61E-A4D75A305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A28479-3CC8-4BB7-BE3E-28A68328C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4E699-8A87-4F02-9F70-C6E4FD32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1151E-1083-472E-B34A-8B3FA412DFB7}" type="datetimeFigureOut">
              <a:rPr kumimoji="1" lang="ja-JP" altLang="en-US" smtClean="0"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C54696-33EF-40E2-A226-B0A0F977A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38267F-9FA1-4783-B4AC-D447F816D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A285-C625-4C91-8EA0-C6CFA3672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0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9A0F3CD-3DC9-442E-A6CC-B627069BC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32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CQ</a:t>
            </a:r>
            <a:r>
              <a:rPr lang="ja-JP" altLang="en-US" sz="3600" dirty="0"/>
              <a:t>：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5BF1233C-0332-4662-8EFA-1DF59EB2E0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594454"/>
              </p:ext>
            </p:extLst>
          </p:nvPr>
        </p:nvGraphicFramePr>
        <p:xfrm>
          <a:off x="1073590" y="871468"/>
          <a:ext cx="991759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0543">
                  <a:extLst>
                    <a:ext uri="{9D8B030D-6E8A-4147-A177-3AD203B41FA5}">
                      <a16:colId xmlns:a16="http://schemas.microsoft.com/office/drawing/2014/main" val="2074964982"/>
                    </a:ext>
                  </a:extLst>
                </a:gridCol>
                <a:gridCol w="1480543">
                  <a:extLst>
                    <a:ext uri="{9D8B030D-6E8A-4147-A177-3AD203B41FA5}">
                      <a16:colId xmlns:a16="http://schemas.microsoft.com/office/drawing/2014/main" val="468476732"/>
                    </a:ext>
                  </a:extLst>
                </a:gridCol>
                <a:gridCol w="1401484">
                  <a:extLst>
                    <a:ext uri="{9D8B030D-6E8A-4147-A177-3AD203B41FA5}">
                      <a16:colId xmlns:a16="http://schemas.microsoft.com/office/drawing/2014/main" val="2977124871"/>
                    </a:ext>
                  </a:extLst>
                </a:gridCol>
                <a:gridCol w="1745551">
                  <a:extLst>
                    <a:ext uri="{9D8B030D-6E8A-4147-A177-3AD203B41FA5}">
                      <a16:colId xmlns:a16="http://schemas.microsoft.com/office/drawing/2014/main" val="1988842939"/>
                    </a:ext>
                  </a:extLst>
                </a:gridCol>
                <a:gridCol w="2399317">
                  <a:extLst>
                    <a:ext uri="{9D8B030D-6E8A-4147-A177-3AD203B41FA5}">
                      <a16:colId xmlns:a16="http://schemas.microsoft.com/office/drawing/2014/main" val="3780808563"/>
                    </a:ext>
                  </a:extLst>
                </a:gridCol>
                <a:gridCol w="1410157">
                  <a:extLst>
                    <a:ext uri="{9D8B030D-6E8A-4147-A177-3AD203B41FA5}">
                      <a16:colId xmlns:a16="http://schemas.microsoft.com/office/drawing/2014/main" val="1229676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P:</a:t>
                      </a:r>
                      <a:r>
                        <a:rPr kumimoji="1" lang="ja-JP" altLang="en-US" dirty="0"/>
                        <a:t>疾患名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I:</a:t>
                      </a:r>
                      <a:r>
                        <a:rPr kumimoji="1" lang="ja-JP" altLang="en-US" dirty="0"/>
                        <a:t>介入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研究デザイン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その他の絞り込み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検索数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120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医中誌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022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PubMed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70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Cochrane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17812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32A1CAA-2B0A-4380-8EF2-DE1BB5D57AB8}"/>
              </a:ext>
            </a:extLst>
          </p:cNvPr>
          <p:cNvSpPr txBox="1"/>
          <p:nvPr/>
        </p:nvSpPr>
        <p:spPr>
          <a:xfrm>
            <a:off x="981320" y="2499762"/>
            <a:ext cx="11064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PubMed</a:t>
            </a:r>
            <a:r>
              <a:rPr lang="ja-JP" altLang="en-US" dirty="0"/>
              <a:t>検索に含まれるべき</a:t>
            </a:r>
            <a:r>
              <a:rPr lang="en-US" altLang="ja-JP" dirty="0"/>
              <a:t>1</a:t>
            </a:r>
            <a:r>
              <a:rPr lang="ja-JP" altLang="en-US" dirty="0"/>
              <a:t>次研究として</a:t>
            </a:r>
            <a:r>
              <a:rPr kumimoji="1" lang="ja-JP" altLang="en-US" dirty="0"/>
              <a:t>既知の重要な論文を</a:t>
            </a:r>
            <a:r>
              <a:rPr kumimoji="1" lang="en-US" altLang="ja-JP" dirty="0"/>
              <a:t>2</a:t>
            </a:r>
            <a:r>
              <a:rPr kumimoji="1" lang="ja-JP" altLang="en-US" dirty="0"/>
              <a:t>，</a:t>
            </a:r>
            <a:r>
              <a:rPr kumimoji="1" lang="en-US" altLang="ja-JP" dirty="0"/>
              <a:t>3</a:t>
            </a:r>
            <a:r>
              <a:rPr kumimoji="1" lang="ja-JP" altLang="en-US" dirty="0"/>
              <a:t>本あげてください（</a:t>
            </a:r>
            <a:r>
              <a:rPr kumimoji="1" lang="en-US" altLang="ja-JP" dirty="0"/>
              <a:t>Target</a:t>
            </a:r>
            <a:r>
              <a:rPr kumimoji="1" lang="ja-JP" altLang="en-US" dirty="0"/>
              <a:t>論文）。</a:t>
            </a:r>
            <a:endParaRPr kumimoji="1" lang="en-US" altLang="ja-JP" dirty="0"/>
          </a:p>
          <a:p>
            <a:r>
              <a:rPr lang="ja-JP" altLang="en-US" dirty="0"/>
              <a:t>１）</a:t>
            </a:r>
            <a:endParaRPr lang="en-US" altLang="ja-JP" dirty="0"/>
          </a:p>
          <a:p>
            <a:r>
              <a:rPr kumimoji="1" lang="ja-JP" altLang="en-US" dirty="0"/>
              <a:t>２）</a:t>
            </a:r>
            <a:endParaRPr kumimoji="1" lang="en-US" altLang="ja-JP" dirty="0"/>
          </a:p>
          <a:p>
            <a:r>
              <a:rPr lang="ja-JP" altLang="en-US" dirty="0"/>
              <a:t>３）</a:t>
            </a:r>
            <a:endParaRPr kumimoji="1" lang="ja-JP" altLang="en-US" dirty="0"/>
          </a:p>
        </p:txBody>
      </p:sp>
      <p:graphicFrame>
        <p:nvGraphicFramePr>
          <p:cNvPr id="12" name="表 9">
            <a:extLst>
              <a:ext uri="{FF2B5EF4-FFF2-40B4-BE49-F238E27FC236}">
                <a16:creationId xmlns:a16="http://schemas.microsoft.com/office/drawing/2014/main" id="{C9EB2AF7-9AB0-4EB1-B69C-FEFF4DE2C1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181917"/>
              </p:ext>
            </p:extLst>
          </p:nvPr>
        </p:nvGraphicFramePr>
        <p:xfrm>
          <a:off x="1073589" y="4132610"/>
          <a:ext cx="991759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0543">
                  <a:extLst>
                    <a:ext uri="{9D8B030D-6E8A-4147-A177-3AD203B41FA5}">
                      <a16:colId xmlns:a16="http://schemas.microsoft.com/office/drawing/2014/main" val="2074964982"/>
                    </a:ext>
                  </a:extLst>
                </a:gridCol>
                <a:gridCol w="7026895">
                  <a:extLst>
                    <a:ext uri="{9D8B030D-6E8A-4147-A177-3AD203B41FA5}">
                      <a16:colId xmlns:a16="http://schemas.microsoft.com/office/drawing/2014/main" val="468476732"/>
                    </a:ext>
                  </a:extLst>
                </a:gridCol>
                <a:gridCol w="1410157">
                  <a:extLst>
                    <a:ext uri="{9D8B030D-6E8A-4147-A177-3AD203B41FA5}">
                      <a16:colId xmlns:a16="http://schemas.microsoft.com/office/drawing/2014/main" val="1229676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最終検索式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検索数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120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医中誌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022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PubMed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70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Cochrane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17812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25C2BF2-5C0E-4EAC-870E-CE3DA3AB2027}"/>
              </a:ext>
            </a:extLst>
          </p:cNvPr>
          <p:cNvSpPr/>
          <p:nvPr/>
        </p:nvSpPr>
        <p:spPr>
          <a:xfrm>
            <a:off x="695080" y="95416"/>
            <a:ext cx="11080802" cy="3729161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D27724-B2E5-8547-A470-39628384DB03}"/>
              </a:ext>
            </a:extLst>
          </p:cNvPr>
          <p:cNvSpPr txBox="1"/>
          <p:nvPr/>
        </p:nvSpPr>
        <p:spPr>
          <a:xfrm>
            <a:off x="981320" y="5905757"/>
            <a:ext cx="10767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※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医中誌の検索語は、略さずに日本語で記入をお願いします。</a:t>
            </a:r>
            <a:endParaRPr kumimoji="1" lang="en-US" altLang="ja-JP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※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ネットワークメタナリシスを行う場合は、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2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番目以降の検索すべき介入候補も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I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に記入してください。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823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A290FD-4736-7201-923D-7337B2F2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選択基準と除外基準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06B260-5C41-D055-1D98-C02D59617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</a:rPr>
              <a:t>※PubMed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</a:rPr>
              <a:t>の検索結果が</a:t>
            </a: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</a:rPr>
              <a:t>1000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</a:rPr>
              <a:t>以上の場合、研究デザインを用いた絞り込みを行います。</a:t>
            </a:r>
            <a:endParaRPr lang="en-US" altLang="ja-JP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</a:rPr>
              <a:t>※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</a:rPr>
              <a:t>検索結果を少なくしたい場合は、</a:t>
            </a: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</a:rPr>
              <a:t>300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</a:rPr>
              <a:t>以内など目標値をいただければ検索語を工夫して対応可能です。ただし、検索漏れのリスクが増しますのでお勧めしません。</a:t>
            </a:r>
            <a:endParaRPr lang="en-US" altLang="ja-JP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en-US" altLang="ja-JP" sz="2400" dirty="0">
                <a:solidFill>
                  <a:schemeClr val="accent1">
                    <a:lumMod val="75000"/>
                  </a:schemeClr>
                </a:solidFill>
              </a:rPr>
              <a:t>※</a:t>
            </a: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</a:rPr>
              <a:t>研究デザイン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</a:rPr>
              <a:t>の絞り込みは</a:t>
            </a: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</a:rPr>
              <a:t>、原則として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</a:rPr>
              <a:t>デザイン名で絞り込みを行いますが、検索フィルターの使用を希望する場合は、使用の条件（</a:t>
            </a: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</a:rPr>
              <a:t>500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</a:rPr>
              <a:t>件以上など）と検索フィルター名・検索式を選択基準に記載してください。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18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BFDE71-9817-4240-9178-F8413C5FBC08}"/>
              </a:ext>
            </a:extLst>
          </p:cNvPr>
          <p:cNvSpPr txBox="1"/>
          <p:nvPr/>
        </p:nvSpPr>
        <p:spPr>
          <a:xfrm>
            <a:off x="1637968" y="269296"/>
            <a:ext cx="971444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Records identifies through databases searching</a:t>
            </a:r>
          </a:p>
          <a:p>
            <a:r>
              <a:rPr lang="en-US" altLang="ja-JP" dirty="0" err="1"/>
              <a:t>Ichushi</a:t>
            </a:r>
            <a:r>
              <a:rPr lang="ja-JP" altLang="en-US" dirty="0"/>
              <a:t> </a:t>
            </a:r>
            <a:r>
              <a:rPr lang="en-US" altLang="ja-JP" dirty="0"/>
              <a:t>Web</a:t>
            </a:r>
            <a:r>
              <a:rPr kumimoji="1" lang="en-US" altLang="ja-JP" dirty="0"/>
              <a:t>(n=            )    PubMed(n=           )</a:t>
            </a:r>
            <a:r>
              <a:rPr kumimoji="1" lang="ja-JP" altLang="en-US" dirty="0"/>
              <a:t>   </a:t>
            </a:r>
            <a:r>
              <a:rPr lang="en-US" altLang="ja-JP" dirty="0"/>
              <a:t>Cochrane(n=            ) (                             )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18FFCE-FA21-4320-9C2C-79A3A326675B}"/>
              </a:ext>
            </a:extLst>
          </p:cNvPr>
          <p:cNvSpPr txBox="1"/>
          <p:nvPr/>
        </p:nvSpPr>
        <p:spPr>
          <a:xfrm>
            <a:off x="3013540" y="4920140"/>
            <a:ext cx="390523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Total articles for systematic review</a:t>
            </a:r>
          </a:p>
          <a:p>
            <a:r>
              <a:rPr lang="en-US" altLang="ja-JP" dirty="0"/>
              <a:t>(n=             )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932CCB0-9F3F-40A0-8E4C-2D86188297CA}"/>
              </a:ext>
            </a:extLst>
          </p:cNvPr>
          <p:cNvSpPr txBox="1"/>
          <p:nvPr/>
        </p:nvSpPr>
        <p:spPr>
          <a:xfrm>
            <a:off x="3013540" y="1404343"/>
            <a:ext cx="431755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Records</a:t>
            </a:r>
            <a:r>
              <a:rPr lang="ja-JP" altLang="en-US" dirty="0"/>
              <a:t> </a:t>
            </a:r>
            <a:r>
              <a:rPr lang="en-US" altLang="ja-JP" dirty="0"/>
              <a:t>after</a:t>
            </a:r>
            <a:r>
              <a:rPr lang="ja-JP" altLang="en-US" dirty="0"/>
              <a:t> </a:t>
            </a:r>
            <a:r>
              <a:rPr lang="en-US" altLang="ja-JP" dirty="0"/>
              <a:t>duplicates</a:t>
            </a:r>
            <a:r>
              <a:rPr lang="ja-JP" altLang="en-US" dirty="0"/>
              <a:t> </a:t>
            </a:r>
            <a:r>
              <a:rPr lang="en-US" altLang="ja-JP" dirty="0"/>
              <a:t>removed</a:t>
            </a:r>
            <a:r>
              <a:rPr lang="ja-JP" altLang="en-US" dirty="0"/>
              <a:t>　　　　</a:t>
            </a:r>
            <a:r>
              <a:rPr kumimoji="1" lang="ja-JP" altLang="en-US" dirty="0"/>
              <a:t>　　</a:t>
            </a:r>
            <a:endParaRPr kumimoji="1" lang="en-US" altLang="ja-JP" dirty="0"/>
          </a:p>
          <a:p>
            <a:r>
              <a:rPr lang="en-US" altLang="ja-JP" dirty="0"/>
              <a:t>(n=                )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9796E17-0743-4282-8AEC-C8CC161F00D7}"/>
              </a:ext>
            </a:extLst>
          </p:cNvPr>
          <p:cNvSpPr txBox="1"/>
          <p:nvPr/>
        </p:nvSpPr>
        <p:spPr>
          <a:xfrm>
            <a:off x="3013539" y="2723117"/>
            <a:ext cx="431755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Records screened based on abstract</a:t>
            </a:r>
          </a:p>
          <a:p>
            <a:r>
              <a:rPr lang="en-US" altLang="ja-JP" dirty="0"/>
              <a:t>(n=                 )</a:t>
            </a:r>
            <a:r>
              <a:rPr lang="ja-JP" altLang="en-US" dirty="0"/>
              <a:t>　　　　　　</a:t>
            </a:r>
            <a:r>
              <a:rPr kumimoji="1" lang="ja-JP" altLang="en-US" dirty="0"/>
              <a:t>　　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A430738-F5CF-454C-AD5C-13810435B2C2}"/>
              </a:ext>
            </a:extLst>
          </p:cNvPr>
          <p:cNvSpPr txBox="1"/>
          <p:nvPr/>
        </p:nvSpPr>
        <p:spPr>
          <a:xfrm>
            <a:off x="3013543" y="3719777"/>
            <a:ext cx="441297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Full</a:t>
            </a:r>
            <a:r>
              <a:rPr lang="en-US" altLang="ja-JP" dirty="0"/>
              <a:t>-text</a:t>
            </a:r>
            <a:r>
              <a:rPr lang="ja-JP" altLang="en-US" dirty="0"/>
              <a:t> </a:t>
            </a:r>
            <a:r>
              <a:rPr lang="en-US" altLang="ja-JP" dirty="0"/>
              <a:t>articles</a:t>
            </a:r>
            <a:r>
              <a:rPr lang="ja-JP" altLang="en-US" dirty="0"/>
              <a:t> </a:t>
            </a:r>
            <a:r>
              <a:rPr lang="en-US" altLang="ja-JP" dirty="0"/>
              <a:t>assessed</a:t>
            </a:r>
            <a:r>
              <a:rPr lang="ja-JP" altLang="en-US" dirty="0"/>
              <a:t> </a:t>
            </a:r>
            <a:r>
              <a:rPr lang="en-US" altLang="ja-JP" dirty="0"/>
              <a:t>for</a:t>
            </a:r>
            <a:r>
              <a:rPr lang="ja-JP" altLang="en-US" dirty="0"/>
              <a:t> </a:t>
            </a:r>
            <a:r>
              <a:rPr lang="en-US" altLang="ja-JP" dirty="0"/>
              <a:t>eligibility</a:t>
            </a:r>
            <a:r>
              <a:rPr lang="ja-JP" altLang="en-US" dirty="0"/>
              <a:t> </a:t>
            </a:r>
            <a:r>
              <a:rPr lang="en-US" altLang="ja-JP" dirty="0"/>
              <a:t>(n=</a:t>
            </a:r>
            <a:r>
              <a:rPr lang="ja-JP" altLang="en-US" dirty="0"/>
              <a:t>             </a:t>
            </a:r>
            <a:r>
              <a:rPr lang="en-US" altLang="ja-JP" dirty="0"/>
              <a:t>)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FB4F5F8-827C-406B-9EFC-C5B473BA9114}"/>
              </a:ext>
            </a:extLst>
          </p:cNvPr>
          <p:cNvSpPr/>
          <p:nvPr/>
        </p:nvSpPr>
        <p:spPr>
          <a:xfrm>
            <a:off x="7565037" y="1916913"/>
            <a:ext cx="381232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AAE6E03D-2477-48B0-B168-504833E1A030}"/>
              </a:ext>
            </a:extLst>
          </p:cNvPr>
          <p:cNvCxnSpPr>
            <a:cxnSpLocks/>
          </p:cNvCxnSpPr>
          <p:nvPr/>
        </p:nvCxnSpPr>
        <p:spPr>
          <a:xfrm flipH="1">
            <a:off x="5213407" y="900543"/>
            <a:ext cx="1" cy="49970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26E233E-E1B9-4903-86C8-135A7E0EC911}"/>
              </a:ext>
            </a:extLst>
          </p:cNvPr>
          <p:cNvSpPr txBox="1"/>
          <p:nvPr/>
        </p:nvSpPr>
        <p:spPr>
          <a:xfrm>
            <a:off x="8315017" y="2822013"/>
            <a:ext cx="303739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Records excluded</a:t>
            </a:r>
          </a:p>
          <a:p>
            <a:r>
              <a:rPr lang="en-US" altLang="ja-JP" dirty="0"/>
              <a:t>(n=                 )</a:t>
            </a:r>
            <a:r>
              <a:rPr lang="ja-JP" altLang="en-US" dirty="0"/>
              <a:t>　　　　　　</a:t>
            </a:r>
            <a:r>
              <a:rPr kumimoji="1" lang="ja-JP" altLang="en-US" dirty="0"/>
              <a:t>　　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82814FA-F619-486C-91F6-CFAB98AEEB5A}"/>
              </a:ext>
            </a:extLst>
          </p:cNvPr>
          <p:cNvSpPr txBox="1"/>
          <p:nvPr/>
        </p:nvSpPr>
        <p:spPr>
          <a:xfrm>
            <a:off x="8317065" y="3719777"/>
            <a:ext cx="303739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Full-text articles  excluded</a:t>
            </a:r>
          </a:p>
          <a:p>
            <a:r>
              <a:rPr lang="en-US" altLang="ja-JP" dirty="0"/>
              <a:t>(n=                 )</a:t>
            </a:r>
            <a:r>
              <a:rPr lang="ja-JP" altLang="en-US" dirty="0"/>
              <a:t>　　　　　　</a:t>
            </a:r>
            <a:r>
              <a:rPr kumimoji="1" lang="ja-JP" altLang="en-US" dirty="0"/>
              <a:t>　　</a:t>
            </a: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751B6C88-C724-4C93-9DEB-51FE9D2F53B1}"/>
              </a:ext>
            </a:extLst>
          </p:cNvPr>
          <p:cNvCxnSpPr>
            <a:cxnSpLocks/>
          </p:cNvCxnSpPr>
          <p:nvPr/>
        </p:nvCxnSpPr>
        <p:spPr>
          <a:xfrm flipH="1">
            <a:off x="5233555" y="2060369"/>
            <a:ext cx="9401" cy="68629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0E321F3-ABAC-47A9-86AA-8D0981A408A6}"/>
              </a:ext>
            </a:extLst>
          </p:cNvPr>
          <p:cNvSpPr txBox="1"/>
          <p:nvPr/>
        </p:nvSpPr>
        <p:spPr>
          <a:xfrm>
            <a:off x="3013540" y="6104622"/>
            <a:ext cx="349967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Total articles for meta-analysis</a:t>
            </a:r>
          </a:p>
          <a:p>
            <a:r>
              <a:rPr lang="en-US" altLang="ja-JP" dirty="0"/>
              <a:t>(n=             )</a:t>
            </a:r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DCDE5F84-DC91-4614-BC8D-FC77600F5CF5}"/>
              </a:ext>
            </a:extLst>
          </p:cNvPr>
          <p:cNvCxnSpPr>
            <a:cxnSpLocks/>
          </p:cNvCxnSpPr>
          <p:nvPr/>
        </p:nvCxnSpPr>
        <p:spPr>
          <a:xfrm>
            <a:off x="5225143" y="3372592"/>
            <a:ext cx="2136" cy="35250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F1739DA6-EC5D-446B-9028-4EC65BC9D7FE}"/>
              </a:ext>
            </a:extLst>
          </p:cNvPr>
          <p:cNvCxnSpPr>
            <a:cxnSpLocks/>
          </p:cNvCxnSpPr>
          <p:nvPr/>
        </p:nvCxnSpPr>
        <p:spPr>
          <a:xfrm flipH="1">
            <a:off x="5230633" y="5566471"/>
            <a:ext cx="1" cy="49970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116A2246-1F5D-49E1-A475-B00EA225BB11}"/>
              </a:ext>
            </a:extLst>
          </p:cNvPr>
          <p:cNvCxnSpPr>
            <a:cxnSpLocks/>
          </p:cNvCxnSpPr>
          <p:nvPr/>
        </p:nvCxnSpPr>
        <p:spPr>
          <a:xfrm flipH="1">
            <a:off x="5230633" y="4353601"/>
            <a:ext cx="1" cy="49970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961716C9-A154-4BD1-B88B-9E20BD099DD6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7331097" y="3145178"/>
            <a:ext cx="983920" cy="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7B596440-D311-4281-998E-9754327C4777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7426516" y="4022606"/>
            <a:ext cx="888501" cy="2033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174486E-D770-4BEC-AFF9-000C2892ECD8}"/>
              </a:ext>
            </a:extLst>
          </p:cNvPr>
          <p:cNvSpPr txBox="1"/>
          <p:nvPr/>
        </p:nvSpPr>
        <p:spPr>
          <a:xfrm rot="10800000">
            <a:off x="491377" y="337055"/>
            <a:ext cx="461665" cy="153592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kumimoji="1" lang="en-US" altLang="ja-JP" dirty="0"/>
              <a:t>Identification</a:t>
            </a:r>
            <a:endParaRPr kumimoji="1" lang="ja-JP" altLang="en-US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651B4A9-557F-4576-94E0-EF2A83AF5B97}"/>
              </a:ext>
            </a:extLst>
          </p:cNvPr>
          <p:cNvSpPr txBox="1"/>
          <p:nvPr/>
        </p:nvSpPr>
        <p:spPr>
          <a:xfrm rot="10800000">
            <a:off x="488933" y="2209074"/>
            <a:ext cx="461665" cy="12065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en-US" altLang="ja-JP" dirty="0"/>
              <a:t>Screening</a:t>
            </a:r>
            <a:endParaRPr kumimoji="1" lang="ja-JP" altLang="en-US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1F014A6-BD88-4F2F-97A2-C566842EF396}"/>
              </a:ext>
            </a:extLst>
          </p:cNvPr>
          <p:cNvSpPr txBox="1"/>
          <p:nvPr/>
        </p:nvSpPr>
        <p:spPr>
          <a:xfrm rot="10800000">
            <a:off x="486679" y="3750339"/>
            <a:ext cx="461665" cy="12065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en-US" altLang="ja-JP" dirty="0"/>
              <a:t>Eligibility</a:t>
            </a:r>
            <a:endParaRPr kumimoji="1" lang="ja-JP" altLang="en-US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F7E6506-3245-47A8-A227-E941C06A65D3}"/>
              </a:ext>
            </a:extLst>
          </p:cNvPr>
          <p:cNvSpPr txBox="1"/>
          <p:nvPr/>
        </p:nvSpPr>
        <p:spPr>
          <a:xfrm rot="10800000">
            <a:off x="486680" y="5287616"/>
            <a:ext cx="461665" cy="10508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en-US" altLang="ja-JP" dirty="0"/>
              <a:t>Included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C56E4B5-0904-C5E4-0845-1DD27AA8CE80}"/>
              </a:ext>
            </a:extLst>
          </p:cNvPr>
          <p:cNvSpPr txBox="1"/>
          <p:nvPr/>
        </p:nvSpPr>
        <p:spPr>
          <a:xfrm>
            <a:off x="7599659" y="1938414"/>
            <a:ext cx="3693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Additional records identified through other sources (n=         ) </a:t>
            </a:r>
            <a:endParaRPr kumimoji="1" lang="ja-JP" altLang="en-US" dirty="0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A2969092-4DE9-7840-B50A-8B646A62319C}"/>
              </a:ext>
            </a:extLst>
          </p:cNvPr>
          <p:cNvCxnSpPr/>
          <p:nvPr/>
        </p:nvCxnSpPr>
        <p:spPr>
          <a:xfrm flipH="1">
            <a:off x="5227279" y="2403514"/>
            <a:ext cx="23403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98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297</Words>
  <Application>Microsoft Office PowerPoint</Application>
  <PresentationFormat>ワイド画面</PresentationFormat>
  <Paragraphs>46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CQ：</vt:lpstr>
      <vt:lpstr>選択基準と除外基準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CQ：</dc:title>
  <dc:creator>小島原 典子</dc:creator>
  <cp:lastModifiedBy>小島原 典子</cp:lastModifiedBy>
  <cp:revision>7</cp:revision>
  <dcterms:created xsi:type="dcterms:W3CDTF">2022-05-03T09:52:04Z</dcterms:created>
  <dcterms:modified xsi:type="dcterms:W3CDTF">2022-07-01T07:12:33Z</dcterms:modified>
</cp:coreProperties>
</file>